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0" r:id="rId11"/>
    <p:sldId id="266" r:id="rId12"/>
    <p:sldId id="271" r:id="rId13"/>
    <p:sldId id="267" r:id="rId14"/>
    <p:sldId id="269" r:id="rId15"/>
    <p:sldId id="268" r:id="rId16"/>
    <p:sldId id="272" r:id="rId17"/>
  </p:sldIdLst>
  <p:sldSz cx="12192000" cy="6858000"/>
  <p:notesSz cx="6858000" cy="9144000"/>
  <p:photoAlbum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BD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31544" autoAdjust="0"/>
  </p:normalViewPr>
  <p:slideViewPr>
    <p:cSldViewPr snapToGrid="0">
      <p:cViewPr>
        <p:scale>
          <a:sx n="50" d="100"/>
          <a:sy n="50" d="100"/>
        </p:scale>
        <p:origin x="51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45D05-961B-44D5-89E9-27B31C1F32A0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3D86D1-7336-4610-A33E-0A10445C1C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4465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Добрый день,….</a:t>
            </a:r>
            <a:r>
              <a:rPr lang="ru-RU" baseline="0" dirty="0" smtClean="0"/>
              <a:t> В рамках выполнения выпускной квалификационной работы был создан модуль управления персоналом корпоративной информационной системы. Выступление посвящено демонстрации итогов проведенной работы.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3D86D1-7336-4610-A33E-0A10445C1CD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524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Модуль</a:t>
            </a:r>
            <a:r>
              <a:rPr lang="ru-RU" baseline="0" dirty="0" smtClean="0"/>
              <a:t> предназначен для 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автоматизации работы с кадровыми документами (приказы, штатное расписание, направления в командировку и т.д.), работ с планированием рабочего времени сотрудников (составление производственных графиков и графиков работ). Модуль должен стать частью существующей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Turbo ERP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выполняя функции предусмотренные для процесса управления персоналом. </a:t>
            </a:r>
          </a:p>
          <a:p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Отметим, что ERP (англ. </a:t>
            </a:r>
            <a:r>
              <a:rPr lang="ru-RU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Enterprise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Resource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Planning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планирование ресурсов предприятия) —</a:t>
            </a:r>
          </a:p>
          <a:p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организационная стратегия интеграции производства и операций, управления трудовыми</a:t>
            </a:r>
          </a:p>
          <a:p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ресурсами, финансового менеджмента и управления активами, ориентированная на</a:t>
            </a:r>
          </a:p>
          <a:p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непрерывную балансировку и оптимизацию ресурсов предприятия посредством</a:t>
            </a:r>
          </a:p>
          <a:p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специализированного интегрированного пакета прикладного программного обеспечения,</a:t>
            </a:r>
          </a:p>
          <a:p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обеспечивающего общую модель данных и процессов для всех сфер деятельности. (чет сложно…надо проще)</a:t>
            </a:r>
            <a:b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Таким образом, основное назначение и цель функционирования системы – повышение эффективности процессов управления персоналом. </a:t>
            </a:r>
            <a:b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Задачи могут быть разделены на три основные группы: </a:t>
            </a:r>
            <a:b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 Прием на работу: создаются Приказ о приеме, Условия Труда Сотрудника, Штатное расписание,</a:t>
            </a:r>
            <a:b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 Кадровые операции: создаются Приказы об установлении надбавок и начислений, Графики и табели учета рабочего времени, График отпусков, Командировочное удостоверение, </a:t>
            </a:r>
            <a:b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3. Завершение работы сотрудник: создаются Приказы об увольнении, Записка-расчет при увольнении, Личная карточка сотрудника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3D86D1-7336-4610-A33E-0A10445C1CD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774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Рассмотрим</a:t>
            </a:r>
            <a:r>
              <a:rPr lang="ru-RU" baseline="0" dirty="0" smtClean="0"/>
              <a:t> аналоги модуля в других </a:t>
            </a:r>
            <a:r>
              <a:rPr lang="en-US" baseline="0" dirty="0" smtClean="0"/>
              <a:t>ERP</a:t>
            </a:r>
            <a:r>
              <a:rPr lang="ru-RU" baseline="0" dirty="0" smtClean="0"/>
              <a:t>-системах.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3D86D1-7336-4610-A33E-0A10445C1CD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3221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Демонстрируем процесс оформления</a:t>
            </a:r>
            <a:r>
              <a:rPr lang="ru-RU" baseline="0" dirty="0" smtClean="0"/>
              <a:t> </a:t>
            </a:r>
            <a:r>
              <a:rPr lang="ru-RU" baseline="0" dirty="0" err="1" smtClean="0"/>
              <a:t>физ.лица</a:t>
            </a:r>
            <a:r>
              <a:rPr lang="ru-RU" baseline="0" dirty="0" smtClean="0"/>
              <a:t> в ряды сотрудников. Порядок: Данные о </a:t>
            </a:r>
            <a:r>
              <a:rPr lang="ru-RU" baseline="0" dirty="0" err="1" smtClean="0"/>
              <a:t>физ.лице</a:t>
            </a:r>
            <a:r>
              <a:rPr lang="ru-RU" baseline="0" dirty="0" smtClean="0"/>
              <a:t> – Приказ о приеме на работу– Условия труда сотрудника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3D86D1-7336-4610-A33E-0A10445C1CD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22420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Демонстрируем процесс оформления</a:t>
            </a:r>
            <a:r>
              <a:rPr lang="ru-RU" baseline="0" dirty="0" smtClean="0"/>
              <a:t> сотрудника в командировку. Порядок: Приказ – Сервис – Командировочное – Условия труда сотрудника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3D86D1-7336-4610-A33E-0A10445C1CD5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600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Положение моего модуля в общей системе </a:t>
            </a:r>
            <a:r>
              <a:rPr lang="en-US" dirty="0" smtClean="0"/>
              <a:t>Turbo ERP</a:t>
            </a:r>
            <a:r>
              <a:rPr lang="ru-RU" dirty="0" smtClean="0"/>
              <a:t>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3D86D1-7336-4610-A33E-0A10445C1CD5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7637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024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4316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3691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7080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3478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506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703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554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0792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3841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346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F1726-360C-4FB1-A6F7-2F894F7020F1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7803A-BF36-4C0C-9B0A-1ACD289D62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5803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1"/>
          <p:cNvPicPr>
            <a:picLocks noGrp="1" noChangeAspect="1"/>
          </p:cNvPicPr>
          <p:nvPr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132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18"/>
          <p:cNvPicPr>
            <a:picLocks noGrp="1" noChangeAspect="1"/>
          </p:cNvPicPr>
          <p:nvPr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Прямоугольник 4"/>
          <p:cNvSpPr/>
          <p:nvPr/>
        </p:nvSpPr>
        <p:spPr>
          <a:xfrm>
            <a:off x="4203700" y="1638300"/>
            <a:ext cx="1155700" cy="393700"/>
          </a:xfrm>
          <a:prstGeom prst="rect">
            <a:avLst/>
          </a:prstGeom>
          <a:noFill/>
          <a:ln w="57150">
            <a:solidFill>
              <a:srgbClr val="0ABD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331" y="734770"/>
            <a:ext cx="11074362" cy="5657555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4203700" y="1835150"/>
            <a:ext cx="1282700" cy="412104"/>
          </a:xfrm>
          <a:prstGeom prst="rect">
            <a:avLst/>
          </a:prstGeom>
          <a:noFill/>
          <a:ln w="57150">
            <a:solidFill>
              <a:srgbClr val="0ABD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5"/>
          <a:srcRect r="754"/>
          <a:stretch/>
        </p:blipFill>
        <p:spPr>
          <a:xfrm>
            <a:off x="450332" y="727075"/>
            <a:ext cx="11064910" cy="330248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330" y="734770"/>
            <a:ext cx="11064912" cy="4121996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3890075" y="4339525"/>
            <a:ext cx="480447" cy="356461"/>
          </a:xfrm>
          <a:prstGeom prst="rect">
            <a:avLst/>
          </a:prstGeom>
          <a:noFill/>
          <a:ln w="57150">
            <a:solidFill>
              <a:srgbClr val="0ABD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8787" y="693737"/>
            <a:ext cx="10933424" cy="333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776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0" grpId="0" animBg="1"/>
      <p:bldP spid="10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10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1738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18"/>
          <p:cNvPicPr>
            <a:picLocks noGrp="1" noChangeAspect="1"/>
          </p:cNvPicPr>
          <p:nvPr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294" y="659485"/>
            <a:ext cx="11551411" cy="412949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9988550" y="659485"/>
            <a:ext cx="762000" cy="578765"/>
          </a:xfrm>
          <a:prstGeom prst="rect">
            <a:avLst/>
          </a:prstGeom>
          <a:noFill/>
          <a:ln w="57150">
            <a:solidFill>
              <a:srgbClr val="0ABD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1805" y="1238250"/>
            <a:ext cx="3009900" cy="6096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293" y="659485"/>
            <a:ext cx="8541511" cy="5654697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8134350" y="2971800"/>
            <a:ext cx="476250" cy="438150"/>
          </a:xfrm>
          <a:prstGeom prst="rect">
            <a:avLst/>
          </a:prstGeom>
          <a:noFill/>
          <a:ln w="57150">
            <a:solidFill>
              <a:srgbClr val="0ABD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293" y="695325"/>
            <a:ext cx="11551412" cy="3599626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07795" y="3867150"/>
            <a:ext cx="11376407" cy="427801"/>
          </a:xfrm>
          <a:prstGeom prst="rect">
            <a:avLst/>
          </a:prstGeom>
          <a:noFill/>
          <a:ln w="76200">
            <a:solidFill>
              <a:srgbClr val="0ABD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3436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11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055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18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11" y="514350"/>
            <a:ext cx="11628978" cy="459105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3851" y="1114424"/>
            <a:ext cx="3806638" cy="409575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1296650" y="514350"/>
            <a:ext cx="613839" cy="600074"/>
          </a:xfrm>
          <a:prstGeom prst="rect">
            <a:avLst/>
          </a:prstGeom>
          <a:noFill/>
          <a:ln w="76200">
            <a:solidFill>
              <a:srgbClr val="0ABD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511" y="571500"/>
            <a:ext cx="11621633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263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12"/>
          <p:cNvPicPr>
            <a:picLocks noGrp="1" noChangeAspect="1"/>
          </p:cNvPicPr>
          <p:nvPr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521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18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7169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2"/>
          <p:cNvPicPr>
            <a:picLocks noGrp="1" noChangeAspect="1"/>
          </p:cNvPicPr>
          <p:nvPr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669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3"/>
          <p:cNvPicPr>
            <a:picLocks noGrp="1" noChangeAspect="1"/>
          </p:cNvPicPr>
          <p:nvPr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177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4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7992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5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3171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6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4049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7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5958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8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3796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ide 16_9 - 9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195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204</Words>
  <Application>Microsoft Office PowerPoint</Application>
  <PresentationFormat>Широкоэкранный</PresentationFormat>
  <Paragraphs>18</Paragraphs>
  <Slides>16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Курбатова Софья Андреевна</dc:creator>
  <cp:lastModifiedBy>Курбатова Софья Андреевна</cp:lastModifiedBy>
  <cp:revision>19</cp:revision>
  <dcterms:created xsi:type="dcterms:W3CDTF">2022-06-04T20:17:42Z</dcterms:created>
  <dcterms:modified xsi:type="dcterms:W3CDTF">2022-06-04T21:14:34Z</dcterms:modified>
</cp:coreProperties>
</file>

<file path=docProps/thumbnail.jpeg>
</file>